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6" r:id="rId10"/>
    <p:sldId id="265" r:id="rId11"/>
    <p:sldId id="272" r:id="rId12"/>
    <p:sldId id="269" r:id="rId13"/>
    <p:sldId id="264" r:id="rId14"/>
    <p:sldId id="274" r:id="rId15"/>
    <p:sldId id="275" r:id="rId16"/>
    <p:sldId id="273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0203"/>
    <a:srgbClr val="2C6ABB"/>
    <a:srgbClr val="2181E5"/>
    <a:srgbClr val="A2E7A3"/>
    <a:srgbClr val="E79F8E"/>
    <a:srgbClr val="7F0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10"/>
    <p:restoredTop sz="85352"/>
  </p:normalViewPr>
  <p:slideViewPr>
    <p:cSldViewPr snapToGrid="0" snapToObjects="1">
      <p:cViewPr>
        <p:scale>
          <a:sx n="114" d="100"/>
          <a:sy n="114" d="100"/>
        </p:scale>
        <p:origin x="1288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tiff>
</file>

<file path=ppt/media/image5.tiff>
</file>

<file path=ppt/media/image6.tiff>
</file>

<file path=ppt/media/image7.tif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835AA-362A-B548-860F-52CC2558C352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797BC8-FF8E-8A44-808C-4769702E14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74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err="1" smtClean="0"/>
              <a:t>Skal</a:t>
            </a:r>
            <a:r>
              <a:rPr lang="en-US" smtClean="0"/>
              <a:t> </a:t>
            </a:r>
            <a:r>
              <a:rPr lang="en-US" err="1" smtClean="0"/>
              <a:t>snakke</a:t>
            </a:r>
            <a:r>
              <a:rPr lang="en-US" smtClean="0"/>
              <a:t> </a:t>
            </a:r>
            <a:r>
              <a:rPr lang="en-US" err="1" smtClean="0"/>
              <a:t>litt</a:t>
            </a:r>
            <a:r>
              <a:rPr lang="en-US" smtClean="0"/>
              <a:t> om FP</a:t>
            </a:r>
          </a:p>
          <a:p>
            <a:pPr marL="171450" indent="-171450">
              <a:buFontTx/>
              <a:buChar char="-"/>
            </a:pPr>
            <a:r>
              <a:rPr lang="en-US" err="1" smtClean="0"/>
              <a:t>Heter</a:t>
            </a:r>
            <a:r>
              <a:rPr lang="en-US" smtClean="0"/>
              <a:t> Kjetil </a:t>
            </a:r>
            <a:r>
              <a:rPr lang="en-US" err="1" smtClean="0"/>
              <a:t>og</a:t>
            </a:r>
            <a:r>
              <a:rPr lang="en-US" smtClean="0"/>
              <a:t> </a:t>
            </a:r>
            <a:r>
              <a:rPr lang="en-US" err="1" smtClean="0"/>
              <a:t>har</a:t>
            </a:r>
            <a:r>
              <a:rPr lang="en-US" smtClean="0"/>
              <a:t> </a:t>
            </a:r>
            <a:r>
              <a:rPr lang="en-US" err="1" smtClean="0"/>
              <a:t>jobbet</a:t>
            </a:r>
            <a:r>
              <a:rPr lang="en-US" smtClean="0"/>
              <a:t> </a:t>
            </a:r>
            <a:r>
              <a:rPr lang="en-US" err="1" smtClean="0"/>
              <a:t>i</a:t>
            </a:r>
            <a:r>
              <a:rPr lang="en-US" baseline="0" smtClean="0"/>
              <a:t> BEKK </a:t>
            </a:r>
            <a:r>
              <a:rPr lang="en-US" baseline="0" err="1" smtClean="0"/>
              <a:t>i</a:t>
            </a:r>
            <a:r>
              <a:rPr lang="en-US" baseline="0" smtClean="0"/>
              <a:t> </a:t>
            </a:r>
            <a:r>
              <a:rPr lang="en-US" baseline="0" err="1" smtClean="0"/>
              <a:t>snart</a:t>
            </a:r>
            <a:r>
              <a:rPr lang="en-US" baseline="0" smtClean="0"/>
              <a:t> 6 </a:t>
            </a:r>
            <a:r>
              <a:rPr lang="en-US" baseline="0" err="1" smtClean="0"/>
              <a:t>år</a:t>
            </a:r>
            <a:endParaRPr lang="en-US" baseline="0" smtClean="0"/>
          </a:p>
          <a:p>
            <a:pPr marL="171450" indent="-171450">
              <a:buFontTx/>
              <a:buChar char="-"/>
            </a:pPr>
            <a:r>
              <a:rPr lang="en-US" baseline="0" err="1" smtClean="0"/>
              <a:t>Er</a:t>
            </a:r>
            <a:r>
              <a:rPr lang="en-US" baseline="0" smtClean="0"/>
              <a:t> </a:t>
            </a:r>
            <a:r>
              <a:rPr lang="en-US" baseline="0" err="1" smtClean="0"/>
              <a:t>faggruppeleder</a:t>
            </a:r>
            <a:r>
              <a:rPr lang="en-US" baseline="0" smtClean="0"/>
              <a:t> for FP</a:t>
            </a:r>
            <a:br>
              <a:rPr lang="en-US" baseline="0" smtClean="0"/>
            </a:br>
            <a:endParaRPr lang="en-U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70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39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122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0056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05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Det</a:t>
            </a:r>
            <a:r>
              <a:rPr lang="en-US" smtClean="0"/>
              <a:t> </a:t>
            </a:r>
            <a:r>
              <a:rPr lang="en-US" err="1" smtClean="0"/>
              <a:t>som</a:t>
            </a:r>
            <a:r>
              <a:rPr lang="en-US" baseline="0" smtClean="0"/>
              <a:t> </a:t>
            </a:r>
            <a:r>
              <a:rPr lang="en-US" baseline="0" err="1" smtClean="0"/>
              <a:t>kanskje</a:t>
            </a:r>
            <a:r>
              <a:rPr lang="en-US" baseline="0" smtClean="0"/>
              <a:t> </a:t>
            </a:r>
            <a:r>
              <a:rPr lang="en-US" baseline="0" err="1" smtClean="0"/>
              <a:t>kan</a:t>
            </a:r>
            <a:r>
              <a:rPr lang="en-US" baseline="0" smtClean="0"/>
              <a:t> sees </a:t>
            </a:r>
            <a:r>
              <a:rPr lang="en-US" baseline="0" err="1" smtClean="0"/>
              <a:t>på</a:t>
            </a:r>
            <a:r>
              <a:rPr lang="en-US" baseline="0" smtClean="0"/>
              <a:t> </a:t>
            </a:r>
            <a:r>
              <a:rPr lang="en-US" baseline="0" err="1" smtClean="0"/>
              <a:t>som</a:t>
            </a:r>
            <a:r>
              <a:rPr lang="en-US" baseline="0" smtClean="0"/>
              <a:t> </a:t>
            </a:r>
            <a:r>
              <a:rPr lang="en-US" baseline="0" err="1" smtClean="0"/>
              <a:t>starten</a:t>
            </a:r>
            <a:r>
              <a:rPr lang="en-US" baseline="0" smtClean="0"/>
              <a:t> for FP </a:t>
            </a:r>
            <a:r>
              <a:rPr lang="en-US" baseline="0" err="1" smtClean="0"/>
              <a:t>er</a:t>
            </a:r>
            <a:r>
              <a:rPr lang="en-US" baseline="0" smtClean="0"/>
              <a:t> lambda calculus</a:t>
            </a:r>
          </a:p>
          <a:p>
            <a:r>
              <a:rPr lang="en-US" baseline="0" err="1" smtClean="0"/>
              <a:t>Matematiker</a:t>
            </a:r>
            <a:r>
              <a:rPr lang="en-US" baseline="0" smtClean="0"/>
              <a:t> </a:t>
            </a:r>
            <a:r>
              <a:rPr lang="en-US" baseline="0" err="1" smtClean="0"/>
              <a:t>ved</a:t>
            </a:r>
            <a:r>
              <a:rPr lang="en-US" baseline="0" smtClean="0"/>
              <a:t> </a:t>
            </a:r>
            <a:r>
              <a:rPr lang="en-US" baseline="0" err="1" smtClean="0"/>
              <a:t>navn</a:t>
            </a:r>
            <a:r>
              <a:rPr lang="en-US" baseline="0" smtClean="0"/>
              <a:t> Alonzo Church</a:t>
            </a:r>
          </a:p>
          <a:p>
            <a:r>
              <a:rPr lang="en-US" baseline="0" smtClean="0"/>
              <a:t>30-tallet</a:t>
            </a:r>
            <a:endParaRPr lang="en-US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https://</a:t>
            </a:r>
            <a:r>
              <a:rPr lang="en-US" err="1" smtClean="0"/>
              <a:t>en.wikipedia.org</a:t>
            </a:r>
            <a:r>
              <a:rPr lang="en-US" smtClean="0"/>
              <a:t>/wiki/</a:t>
            </a:r>
            <a:r>
              <a:rPr lang="en-US" err="1" smtClean="0"/>
              <a:t>File:Alonzo_Church.jpg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23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Vi </a:t>
            </a:r>
            <a:r>
              <a:rPr lang="en-US" err="1" smtClean="0"/>
              <a:t>spoler</a:t>
            </a:r>
            <a:r>
              <a:rPr lang="en-US" smtClean="0"/>
              <a:t> </a:t>
            </a:r>
            <a:r>
              <a:rPr lang="en-US" err="1" smtClean="0"/>
              <a:t>frem</a:t>
            </a:r>
            <a:r>
              <a:rPr lang="en-US" smtClean="0"/>
              <a:t> ca 30 </a:t>
            </a:r>
            <a:r>
              <a:rPr lang="en-US" err="1" smtClean="0"/>
              <a:t>år</a:t>
            </a:r>
            <a:r>
              <a:rPr lang="en-US" smtClean="0"/>
              <a:t>, </a:t>
            </a:r>
            <a:r>
              <a:rPr lang="en-US" err="1" smtClean="0"/>
              <a:t>slutten</a:t>
            </a:r>
            <a:r>
              <a:rPr lang="en-US" smtClean="0"/>
              <a:t> </a:t>
            </a:r>
            <a:r>
              <a:rPr lang="en-US" err="1" smtClean="0"/>
              <a:t>av</a:t>
            </a:r>
            <a:r>
              <a:rPr lang="en-US" smtClean="0"/>
              <a:t> 1950-tallet.</a:t>
            </a:r>
          </a:p>
          <a:p>
            <a:endParaRPr lang="en-US" smtClean="0"/>
          </a:p>
          <a:p>
            <a:r>
              <a:rPr lang="en-US" smtClean="0"/>
              <a:t>John</a:t>
            </a:r>
            <a:r>
              <a:rPr lang="en-US" baseline="0" smtClean="0"/>
              <a:t> McCarthy</a:t>
            </a:r>
          </a:p>
          <a:p>
            <a:pPr marL="171450" indent="-171450">
              <a:buFontTx/>
              <a:buChar char="-"/>
            </a:pPr>
            <a:r>
              <a:rPr lang="en-US" baseline="0" smtClean="0"/>
              <a:t>Professor </a:t>
            </a:r>
            <a:r>
              <a:rPr lang="en-US" baseline="0" err="1" smtClean="0"/>
              <a:t>ved</a:t>
            </a:r>
            <a:r>
              <a:rPr lang="en-US" baseline="0" smtClean="0"/>
              <a:t> MIT</a:t>
            </a:r>
          </a:p>
          <a:p>
            <a:pPr marL="171450" indent="-171450">
              <a:buFontTx/>
              <a:buChar char="-"/>
            </a:pPr>
            <a:r>
              <a:rPr lang="en-US" baseline="0" err="1" smtClean="0"/>
              <a:t>Mannen</a:t>
            </a:r>
            <a:r>
              <a:rPr lang="en-US" baseline="0" smtClean="0"/>
              <a:t> </a:t>
            </a:r>
            <a:r>
              <a:rPr lang="en-US" baseline="0" err="1" smtClean="0"/>
              <a:t>som</a:t>
            </a:r>
            <a:r>
              <a:rPr lang="en-US" baseline="0" smtClean="0"/>
              <a:t> </a:t>
            </a:r>
            <a:r>
              <a:rPr lang="en-US" baseline="0" err="1" smtClean="0"/>
              <a:t>coina</a:t>
            </a:r>
            <a:r>
              <a:rPr lang="en-US" baseline="0" smtClean="0"/>
              <a:t> “artificial intelligence” </a:t>
            </a:r>
          </a:p>
          <a:p>
            <a:pPr marL="171450" indent="-171450">
              <a:buFontTx/>
              <a:buChar char="-"/>
            </a:pPr>
            <a:r>
              <a:rPr lang="en-US" baseline="0" smtClean="0"/>
              <a:t>For </a:t>
            </a:r>
            <a:r>
              <a:rPr lang="en-US" baseline="0" err="1" smtClean="0"/>
              <a:t>øvrig</a:t>
            </a:r>
            <a:r>
              <a:rPr lang="en-US" baseline="0" smtClean="0"/>
              <a:t> </a:t>
            </a:r>
            <a:r>
              <a:rPr lang="en-US" baseline="0" err="1" smtClean="0"/>
              <a:t>også</a:t>
            </a:r>
            <a:r>
              <a:rPr lang="en-US" baseline="0" smtClean="0"/>
              <a:t> </a:t>
            </a:r>
            <a:r>
              <a:rPr lang="en-US" baseline="0" err="1" smtClean="0"/>
              <a:t>mannen</a:t>
            </a:r>
            <a:r>
              <a:rPr lang="en-US" baseline="0" smtClean="0"/>
              <a:t> </a:t>
            </a:r>
            <a:r>
              <a:rPr lang="en-US" baseline="0" err="1" smtClean="0"/>
              <a:t>som</a:t>
            </a:r>
            <a:r>
              <a:rPr lang="en-US" baseline="0" smtClean="0"/>
              <a:t> </a:t>
            </a:r>
            <a:r>
              <a:rPr lang="en-US" baseline="0" err="1" smtClean="0"/>
              <a:t>fant</a:t>
            </a:r>
            <a:r>
              <a:rPr lang="en-US" baseline="0" smtClean="0"/>
              <a:t> </a:t>
            </a:r>
            <a:r>
              <a:rPr lang="en-US" baseline="0" err="1" smtClean="0"/>
              <a:t>opp</a:t>
            </a:r>
            <a:r>
              <a:rPr lang="en-US" baseline="0" smtClean="0"/>
              <a:t> garbage collection</a:t>
            </a:r>
          </a:p>
          <a:p>
            <a:endParaRPr lang="en-US" baseline="0" smtClean="0"/>
          </a:p>
          <a:p>
            <a:r>
              <a:rPr lang="en-US" baseline="0" err="1" smtClean="0"/>
              <a:t>finner</a:t>
            </a:r>
            <a:r>
              <a:rPr lang="en-US" baseline="0" smtClean="0"/>
              <a:t> </a:t>
            </a:r>
            <a:r>
              <a:rPr lang="en-US" baseline="0" err="1" smtClean="0"/>
              <a:t>opp</a:t>
            </a:r>
            <a:r>
              <a:rPr lang="en-US" baseline="0" smtClean="0"/>
              <a:t> Lisp!</a:t>
            </a:r>
            <a:endParaRPr lang="en-US" smtClean="0"/>
          </a:p>
          <a:p>
            <a:endParaRPr lang="en-US" smtClean="0"/>
          </a:p>
          <a:p>
            <a:r>
              <a:rPr lang="en-US" smtClean="0"/>
              <a:t>https://</a:t>
            </a:r>
            <a:r>
              <a:rPr lang="en-US" err="1" smtClean="0"/>
              <a:t>commons.wikimedia.org</a:t>
            </a:r>
            <a:r>
              <a:rPr lang="en-US" smtClean="0"/>
              <a:t>/wiki/</a:t>
            </a:r>
            <a:r>
              <a:rPr lang="en-US" err="1" smtClean="0"/>
              <a:t>File:John_McCarthy_Stanford.jpg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25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Også</a:t>
            </a:r>
            <a:r>
              <a:rPr lang="en-US" smtClean="0"/>
              <a:t> </a:t>
            </a:r>
            <a:r>
              <a:rPr lang="en-US" err="1" smtClean="0"/>
              <a:t>nye</a:t>
            </a:r>
            <a:r>
              <a:rPr lang="en-US" smtClean="0"/>
              <a:t> </a:t>
            </a:r>
            <a:r>
              <a:rPr lang="en-US" err="1" smtClean="0"/>
              <a:t>språk</a:t>
            </a:r>
            <a:r>
              <a:rPr lang="en-US" smtClean="0"/>
              <a:t> </a:t>
            </a:r>
            <a:r>
              <a:rPr lang="en-US" err="1" smtClean="0"/>
              <a:t>omfavner</a:t>
            </a:r>
            <a:r>
              <a:rPr lang="en-US" smtClean="0"/>
              <a:t> FP,</a:t>
            </a:r>
            <a:r>
              <a:rPr lang="en-US" baseline="0" smtClean="0"/>
              <a:t> </a:t>
            </a:r>
            <a:r>
              <a:rPr lang="en-US" baseline="0" err="1" smtClean="0"/>
              <a:t>og</a:t>
            </a:r>
            <a:r>
              <a:rPr lang="en-US" baseline="0" smtClean="0"/>
              <a:t> </a:t>
            </a:r>
            <a:r>
              <a:rPr lang="en-US" baseline="0" err="1" smtClean="0"/>
              <a:t>blir</a:t>
            </a:r>
            <a:r>
              <a:rPr lang="en-US" baseline="0" smtClean="0"/>
              <a:t> </a:t>
            </a:r>
            <a:r>
              <a:rPr lang="en-US" baseline="0" err="1" smtClean="0"/>
              <a:t>stadig</a:t>
            </a:r>
            <a:r>
              <a:rPr lang="en-US" baseline="0" smtClean="0"/>
              <a:t> </a:t>
            </a:r>
            <a:r>
              <a:rPr lang="en-US" baseline="0" err="1" smtClean="0"/>
              <a:t>mer</a:t>
            </a:r>
            <a:r>
              <a:rPr lang="en-US" baseline="0" smtClean="0"/>
              <a:t> </a:t>
            </a:r>
            <a:r>
              <a:rPr lang="en-US" baseline="0" err="1" smtClean="0"/>
              <a:t>poulære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92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Det</a:t>
            </a:r>
            <a:r>
              <a:rPr lang="en-US" baseline="0" smtClean="0"/>
              <a:t> </a:t>
            </a:r>
            <a:r>
              <a:rPr lang="en-US" baseline="0" err="1" smtClean="0"/>
              <a:t>er</a:t>
            </a:r>
            <a:r>
              <a:rPr lang="en-US" baseline="0" smtClean="0"/>
              <a:t> mange </a:t>
            </a:r>
            <a:r>
              <a:rPr lang="en-US" baseline="0" err="1" smtClean="0"/>
              <a:t>skumle</a:t>
            </a:r>
            <a:r>
              <a:rPr lang="en-US" baseline="0" smtClean="0"/>
              <a:t> </a:t>
            </a:r>
            <a:r>
              <a:rPr lang="en-US" baseline="0" err="1" smtClean="0"/>
              <a:t>ord</a:t>
            </a:r>
            <a:r>
              <a:rPr lang="en-US" baseline="0" smtClean="0"/>
              <a:t> </a:t>
            </a:r>
            <a:r>
              <a:rPr lang="en-US" baseline="0" err="1" smtClean="0"/>
              <a:t>som</a:t>
            </a:r>
            <a:r>
              <a:rPr lang="en-US" baseline="0" smtClean="0"/>
              <a:t> </a:t>
            </a:r>
            <a:r>
              <a:rPr lang="en-US" baseline="0" err="1" smtClean="0"/>
              <a:t>brukes</a:t>
            </a:r>
            <a:r>
              <a:rPr lang="en-US" baseline="0" smtClean="0"/>
              <a:t> I </a:t>
            </a:r>
            <a:r>
              <a:rPr lang="en-US" baseline="0" err="1" smtClean="0"/>
              <a:t>forbindelse</a:t>
            </a:r>
            <a:r>
              <a:rPr lang="en-US" baseline="0" smtClean="0"/>
              <a:t> med FP</a:t>
            </a:r>
          </a:p>
          <a:p>
            <a:r>
              <a:rPr lang="en-US" baseline="0" err="1" smtClean="0"/>
              <a:t>Det</a:t>
            </a:r>
            <a:r>
              <a:rPr lang="en-US" baseline="0" smtClean="0"/>
              <a:t> </a:t>
            </a:r>
            <a:r>
              <a:rPr lang="en-US" baseline="0" err="1" smtClean="0"/>
              <a:t>blir</a:t>
            </a:r>
            <a:r>
              <a:rPr lang="en-US" baseline="0" smtClean="0"/>
              <a:t> </a:t>
            </a:r>
            <a:r>
              <a:rPr lang="en-US" baseline="0" err="1" smtClean="0"/>
              <a:t>lett</a:t>
            </a:r>
            <a:r>
              <a:rPr lang="en-US" baseline="0" smtClean="0"/>
              <a:t> </a:t>
            </a:r>
            <a:r>
              <a:rPr lang="en-US" baseline="0" err="1" smtClean="0"/>
              <a:t>å</a:t>
            </a:r>
            <a:r>
              <a:rPr lang="en-US" baseline="0" smtClean="0"/>
              <a:t> </a:t>
            </a:r>
            <a:r>
              <a:rPr lang="en-US" baseline="0" err="1" smtClean="0"/>
              <a:t>tenke</a:t>
            </a:r>
            <a:r>
              <a:rPr lang="en-US" baseline="0" smtClean="0"/>
              <a:t> at FP </a:t>
            </a:r>
            <a:r>
              <a:rPr lang="en-US" baseline="0" err="1" smtClean="0"/>
              <a:t>er</a:t>
            </a:r>
            <a:r>
              <a:rPr lang="en-US" baseline="0" smtClean="0"/>
              <a:t> </a:t>
            </a:r>
            <a:r>
              <a:rPr lang="en-US" baseline="0" err="1" smtClean="0"/>
              <a:t>noen</a:t>
            </a:r>
            <a:r>
              <a:rPr lang="en-US" baseline="0" smtClean="0"/>
              <a:t> </a:t>
            </a:r>
            <a:r>
              <a:rPr lang="en-US" baseline="0" err="1" smtClean="0"/>
              <a:t>fryktelig</a:t>
            </a:r>
            <a:r>
              <a:rPr lang="en-US" baseline="0" smtClean="0"/>
              <a:t> </a:t>
            </a:r>
            <a:r>
              <a:rPr lang="en-US" baseline="0" err="1" smtClean="0"/>
              <a:t>vanskelige</a:t>
            </a:r>
            <a:r>
              <a:rPr lang="en-US" baseline="0" smtClean="0"/>
              <a:t> </a:t>
            </a:r>
            <a:r>
              <a:rPr lang="en-US" baseline="0" err="1" smtClean="0"/>
              <a:t>greier</a:t>
            </a:r>
            <a:r>
              <a:rPr lang="en-US" baseline="0" smtClean="0"/>
              <a:t>, </a:t>
            </a:r>
            <a:r>
              <a:rPr lang="en-US" baseline="0" err="1" smtClean="0"/>
              <a:t>som</a:t>
            </a:r>
            <a:r>
              <a:rPr lang="en-US" baseline="0" smtClean="0"/>
              <a:t> man </a:t>
            </a:r>
            <a:r>
              <a:rPr lang="en-US" baseline="0" err="1" smtClean="0"/>
              <a:t>må</a:t>
            </a:r>
            <a:r>
              <a:rPr lang="en-US" baseline="0" smtClean="0"/>
              <a:t> </a:t>
            </a:r>
            <a:r>
              <a:rPr lang="en-US" baseline="0" err="1" smtClean="0"/>
              <a:t>være</a:t>
            </a:r>
            <a:r>
              <a:rPr lang="en-US" baseline="0" smtClean="0"/>
              <a:t> </a:t>
            </a:r>
            <a:r>
              <a:rPr lang="en-US" baseline="0" err="1" smtClean="0"/>
              <a:t>supersmart</a:t>
            </a:r>
            <a:r>
              <a:rPr lang="en-US" baseline="0" smtClean="0"/>
              <a:t> for </a:t>
            </a:r>
            <a:r>
              <a:rPr lang="en-US" baseline="0" err="1" smtClean="0"/>
              <a:t>å</a:t>
            </a:r>
            <a:r>
              <a:rPr lang="en-US" baseline="0" smtClean="0"/>
              <a:t> </a:t>
            </a:r>
            <a:r>
              <a:rPr lang="en-US" baseline="0" err="1" smtClean="0"/>
              <a:t>skjønne</a:t>
            </a:r>
            <a:endParaRPr lang="en-US" baseline="0" smtClean="0"/>
          </a:p>
          <a:p>
            <a:endParaRPr lang="en-US" baseline="0" smtClean="0"/>
          </a:p>
          <a:p>
            <a:r>
              <a:rPr lang="en-US" baseline="0" smtClean="0"/>
              <a:t>Men </a:t>
            </a:r>
            <a:r>
              <a:rPr lang="en-US" baseline="0" err="1" smtClean="0"/>
              <a:t>det</a:t>
            </a:r>
            <a:r>
              <a:rPr lang="en-US" baseline="0" smtClean="0"/>
              <a:t> </a:t>
            </a:r>
            <a:r>
              <a:rPr lang="en-US" baseline="0" err="1" smtClean="0"/>
              <a:t>er</a:t>
            </a:r>
            <a:r>
              <a:rPr lang="en-US" baseline="0" smtClean="0"/>
              <a:t> </a:t>
            </a:r>
            <a:r>
              <a:rPr lang="en-US" baseline="0" err="1" smtClean="0"/>
              <a:t>egentlig</a:t>
            </a:r>
            <a:r>
              <a:rPr lang="en-US" baseline="0" smtClean="0"/>
              <a:t> </a:t>
            </a:r>
            <a:r>
              <a:rPr lang="en-US" baseline="0" err="1" smtClean="0"/>
              <a:t>ganske</a:t>
            </a:r>
            <a:r>
              <a:rPr lang="en-US" baseline="0" smtClean="0"/>
              <a:t> </a:t>
            </a:r>
            <a:r>
              <a:rPr lang="en-US" baseline="0" err="1" smtClean="0"/>
              <a:t>urettferdig</a:t>
            </a:r>
            <a:r>
              <a:rPr lang="en-US" baseline="0" smtClean="0"/>
              <a:t>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156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Det</a:t>
            </a:r>
            <a:r>
              <a:rPr lang="en-US" smtClean="0"/>
              <a:t> </a:t>
            </a:r>
            <a:r>
              <a:rPr lang="en-US" err="1" smtClean="0"/>
              <a:t>er</a:t>
            </a:r>
            <a:r>
              <a:rPr lang="en-US" smtClean="0"/>
              <a:t> </a:t>
            </a:r>
            <a:r>
              <a:rPr lang="en-US" err="1" smtClean="0"/>
              <a:t>ganske</a:t>
            </a:r>
            <a:r>
              <a:rPr lang="en-US" smtClean="0"/>
              <a:t> mange </a:t>
            </a:r>
            <a:r>
              <a:rPr lang="en-US" err="1" smtClean="0"/>
              <a:t>skumle</a:t>
            </a:r>
            <a:r>
              <a:rPr lang="en-US" smtClean="0"/>
              <a:t> </a:t>
            </a:r>
            <a:r>
              <a:rPr lang="en-US" err="1" smtClean="0"/>
              <a:t>ord</a:t>
            </a:r>
            <a:r>
              <a:rPr lang="en-US" smtClean="0"/>
              <a:t> </a:t>
            </a:r>
            <a:r>
              <a:rPr lang="en-US" err="1" smtClean="0"/>
              <a:t>som</a:t>
            </a:r>
            <a:r>
              <a:rPr lang="en-US" smtClean="0"/>
              <a:t> </a:t>
            </a:r>
            <a:r>
              <a:rPr lang="en-US" err="1" smtClean="0"/>
              <a:t>møter</a:t>
            </a:r>
            <a:r>
              <a:rPr lang="en-US" smtClean="0"/>
              <a:t> </a:t>
            </a:r>
            <a:r>
              <a:rPr lang="en-US" err="1" smtClean="0"/>
              <a:t>nye</a:t>
            </a:r>
            <a:r>
              <a:rPr lang="en-US" smtClean="0"/>
              <a:t> </a:t>
            </a:r>
            <a:r>
              <a:rPr lang="en-US" err="1" smtClean="0"/>
              <a:t>programmerer</a:t>
            </a:r>
            <a:r>
              <a:rPr lang="en-US" baseline="0" err="1" smtClean="0"/>
              <a:t>e</a:t>
            </a:r>
            <a:r>
              <a:rPr lang="en-US" baseline="0" smtClean="0"/>
              <a:t> </a:t>
            </a:r>
            <a:r>
              <a:rPr lang="en-US" baseline="0" err="1" smtClean="0"/>
              <a:t>i</a:t>
            </a:r>
            <a:r>
              <a:rPr lang="en-US" baseline="0" smtClean="0"/>
              <a:t> den </a:t>
            </a:r>
            <a:r>
              <a:rPr lang="en-US" baseline="0" err="1" smtClean="0"/>
              <a:t>objektorienterte</a:t>
            </a:r>
            <a:r>
              <a:rPr lang="en-US" baseline="0" smtClean="0"/>
              <a:t> </a:t>
            </a:r>
            <a:r>
              <a:rPr lang="en-US" baseline="0" err="1" smtClean="0"/>
              <a:t>verden</a:t>
            </a:r>
            <a:r>
              <a:rPr lang="en-US" baseline="0" smtClean="0"/>
              <a:t> </a:t>
            </a:r>
            <a:r>
              <a:rPr lang="en-US" baseline="0" err="1" smtClean="0"/>
              <a:t>også</a:t>
            </a:r>
            <a:endParaRPr lang="en-US" baseline="0" smtClean="0"/>
          </a:p>
          <a:p>
            <a:endParaRPr lang="en-US" baseline="0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25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50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00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797BC8-FF8E-8A44-808C-4769702E14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88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85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276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210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63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566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96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535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53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3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60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84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60D41-EE73-634A-8637-473165DBC11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6FA04-6AB6-AB4C-ADD9-BC3A137AE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831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-234176" y="1068900"/>
            <a:ext cx="709217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>Hva</a:t>
            </a:r>
            <a:r>
              <a:rPr lang="en-US" sz="2400" dirty="0" smtClean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> </a:t>
            </a:r>
            <a:r>
              <a:rPr lang="en-US" sz="2400" dirty="0" err="1" smtClean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>er</a:t>
            </a:r>
            <a:r>
              <a:rPr lang="en-US" sz="2400" dirty="0" smtClean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> (</a:t>
            </a:r>
            <a:r>
              <a:rPr lang="en-US" sz="2400" dirty="0" err="1" smtClean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>greia</a:t>
            </a:r>
            <a:r>
              <a:rPr lang="en-US" sz="2400" dirty="0" smtClean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> med)</a:t>
            </a:r>
            <a:r>
              <a:rPr lang="en-US" sz="6000" dirty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/>
            </a:r>
            <a:br>
              <a:rPr lang="en-US" sz="6000" dirty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</a:br>
            <a:r>
              <a:rPr lang="en-US" sz="5000" dirty="0" smtClean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>FUNKSJONELL </a:t>
            </a:r>
          </a:p>
          <a:p>
            <a:pPr algn="ctr"/>
            <a:r>
              <a:rPr lang="en-US" sz="5000" dirty="0" smtClean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>PROGRAMMERING</a:t>
            </a:r>
          </a:p>
          <a:p>
            <a:pPr algn="ctr"/>
            <a:r>
              <a:rPr lang="en-US" sz="2400" dirty="0" smtClean="0">
                <a:ln w="15875">
                  <a:noFill/>
                </a:ln>
                <a:effectLst/>
                <a:latin typeface="Avenir Medium" charset="0"/>
                <a:ea typeface="Avenir Medium" charset="0"/>
                <a:cs typeface="Avenir Medium" charset="0"/>
              </a:rPr>
              <a:t>?</a:t>
            </a:r>
            <a:endParaRPr lang="en-US" sz="2400" dirty="0">
              <a:ln w="15875">
                <a:noFill/>
              </a:ln>
              <a:effectLst/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157591" y="6097717"/>
            <a:ext cx="16201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xkcd.com</a:t>
            </a:r>
            <a:r>
              <a:rPr lang="en-US" dirty="0" smtClean="0"/>
              <a:t>/1270</a:t>
            </a:r>
            <a:endParaRPr lang="en-US" dirty="0"/>
          </a:p>
        </p:txBody>
      </p:sp>
      <p:pic>
        <p:nvPicPr>
          <p:cNvPr id="8" name="Picture 7" descr="ttps://imgs.xkcd.com/comics/functional_2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289093"/>
            <a:ext cx="4886325" cy="581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32303" y="4705815"/>
            <a:ext cx="27592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n w="15875">
                  <a:noFill/>
                </a:ln>
                <a:effectLst/>
              </a:rPr>
              <a:t>Kjetil Valle</a:t>
            </a:r>
          </a:p>
          <a:p>
            <a:pPr algn="ctr"/>
            <a:endParaRPr lang="en-US" dirty="0" smtClean="0">
              <a:ln w="15875">
                <a:noFill/>
              </a:ln>
              <a:effectLst/>
            </a:endParaRPr>
          </a:p>
          <a:p>
            <a:pPr algn="ctr"/>
            <a:r>
              <a:rPr lang="en-US" i="1" dirty="0" err="1" smtClean="0">
                <a:ln w="15875">
                  <a:noFill/>
                </a:ln>
                <a:effectLst/>
              </a:rPr>
              <a:t>Fagkveld</a:t>
            </a:r>
            <a:r>
              <a:rPr lang="en-US" i="1" dirty="0" smtClean="0">
                <a:ln w="15875">
                  <a:noFill/>
                </a:ln>
                <a:effectLst/>
              </a:rPr>
              <a:t> for Oslo-</a:t>
            </a:r>
            <a:r>
              <a:rPr lang="en-US" i="1" dirty="0" err="1" smtClean="0">
                <a:ln w="15875">
                  <a:noFill/>
                </a:ln>
                <a:effectLst/>
              </a:rPr>
              <a:t>studenter</a:t>
            </a:r>
            <a:endParaRPr lang="en-US" i="1" dirty="0" smtClean="0">
              <a:ln w="15875">
                <a:noFill/>
              </a:ln>
              <a:effectLst/>
            </a:endParaRPr>
          </a:p>
          <a:p>
            <a:pPr algn="ctr"/>
            <a:r>
              <a:rPr lang="en-US" i="1" dirty="0" smtClean="0">
                <a:ln w="15875">
                  <a:noFill/>
                </a:ln>
                <a:effectLst/>
              </a:rPr>
              <a:t>25. </a:t>
            </a:r>
            <a:r>
              <a:rPr lang="en-US" i="1" dirty="0" err="1" smtClean="0">
                <a:ln w="15875">
                  <a:noFill/>
                </a:ln>
                <a:effectLst/>
              </a:rPr>
              <a:t>april</a:t>
            </a:r>
            <a:r>
              <a:rPr lang="en-US" i="1" dirty="0" smtClean="0">
                <a:ln w="15875">
                  <a:noFill/>
                </a:ln>
                <a:effectLst/>
              </a:rPr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24872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5980" y="809357"/>
            <a:ext cx="9380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smtClean="0"/>
              <a:t>🚀</a:t>
            </a:r>
            <a:endParaRPr lang="en-US" sz="5400"/>
          </a:p>
        </p:txBody>
      </p:sp>
      <p:sp>
        <p:nvSpPr>
          <p:cNvPr id="2" name="Rectangle 1"/>
          <p:cNvSpPr/>
          <p:nvPr/>
        </p:nvSpPr>
        <p:spPr>
          <a:xfrm>
            <a:off x="393078" y="421962"/>
            <a:ext cx="1718740" cy="17851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0"/>
              <a:t>🚫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502666" y="2786438"/>
            <a:ext cx="905479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calc_area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radius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=</a:t>
            </a: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fire_missiles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[🚀,🚀,🚀,🚀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]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radius_squared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= radius *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radius</a:t>
            </a: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(2 * pi *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radius_squared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3222702" y="3389971"/>
            <a:ext cx="5776332" cy="178419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03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5980" y="809357"/>
            <a:ext cx="9380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smtClean="0"/>
              <a:t>🚀</a:t>
            </a:r>
            <a:endParaRPr lang="en-US" sz="5400"/>
          </a:p>
        </p:txBody>
      </p:sp>
      <p:sp>
        <p:nvSpPr>
          <p:cNvPr id="2" name="Rectangle 1"/>
          <p:cNvSpPr/>
          <p:nvPr/>
        </p:nvSpPr>
        <p:spPr>
          <a:xfrm>
            <a:off x="393078" y="421962"/>
            <a:ext cx="1718740" cy="17851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0"/>
              <a:t>🚫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12634" y="1271022"/>
            <a:ext cx="905479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important_number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 = 4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mr-IN" sz="2800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endParaRPr lang="nb-NO" sz="28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important_number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nb-NO" sz="2800" dirty="0" smtClean="0">
                <a:latin typeface="Consolas" charset="0"/>
                <a:ea typeface="Consolas" charset="0"/>
                <a:cs typeface="Consolas" charset="0"/>
              </a:rPr>
              <a:t>= 5</a:t>
            </a:r>
            <a:endParaRPr lang="en-US" sz="2800" dirty="0" smtClean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20070" y="3564456"/>
            <a:ext cx="905479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a = [🐮, 🐷, 🐤]</a:t>
            </a:r>
          </a:p>
          <a:p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b = </a:t>
            </a:r>
            <a:r>
              <a:rPr lang="en-US" sz="2800" dirty="0" err="1" smtClean="0">
                <a:latin typeface="Consolas" charset="0"/>
                <a:ea typeface="Consolas" charset="0"/>
                <a:cs typeface="Consolas" charset="0"/>
              </a:rPr>
              <a:t>a.add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(🦄)</a:t>
            </a:r>
          </a:p>
          <a:p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// a: [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🐮, 🐷, 🐤]</a:t>
            </a:r>
          </a:p>
          <a:p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b: [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🐮, 🐷, </a:t>
            </a:r>
            <a:r>
              <a:rPr lang="en-US" sz="2800" dirty="0" smtClean="0">
                <a:latin typeface="Consolas" charset="0"/>
                <a:ea typeface="Consolas" charset="0"/>
                <a:cs typeface="Consolas" charset="0"/>
              </a:rPr>
              <a:t>🐤, 🦄]</a:t>
            </a: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966224" y="1081668"/>
            <a:ext cx="5081241" cy="1683834"/>
            <a:chOff x="2966224" y="1081668"/>
            <a:chExt cx="5081241" cy="1683834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2966224" y="1081668"/>
              <a:ext cx="5081241" cy="1683834"/>
            </a:xfrm>
            <a:prstGeom prst="line">
              <a:avLst/>
            </a:prstGeom>
            <a:ln w="508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066585" y="1081668"/>
              <a:ext cx="4973444" cy="1683834"/>
            </a:xfrm>
            <a:prstGeom prst="line">
              <a:avLst/>
            </a:prstGeom>
            <a:ln w="508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35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12848" y="2464417"/>
            <a:ext cx="718818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dirty="0" smtClean="0"/>
              <a:t>🔒 </a:t>
            </a:r>
            <a:r>
              <a:rPr lang="en-US" sz="4800" dirty="0" err="1" smtClean="0"/>
              <a:t>Enklere</a:t>
            </a:r>
            <a:r>
              <a:rPr lang="en-US" sz="4800" dirty="0" smtClean="0"/>
              <a:t> </a:t>
            </a:r>
            <a:r>
              <a:rPr lang="en-US" sz="4800" dirty="0" err="1" smtClean="0"/>
              <a:t>å</a:t>
            </a:r>
            <a:r>
              <a:rPr lang="en-US" sz="4800" dirty="0" smtClean="0"/>
              <a:t> teste</a:t>
            </a:r>
          </a:p>
          <a:p>
            <a:pPr>
              <a:lnSpc>
                <a:spcPct val="150000"/>
              </a:lnSpc>
            </a:pPr>
            <a:r>
              <a:rPr lang="en-US" sz="4800" dirty="0" smtClean="0"/>
              <a:t>🤔 </a:t>
            </a:r>
            <a:r>
              <a:rPr lang="en-US" sz="4800" dirty="0" err="1" smtClean="0"/>
              <a:t>Enklere</a:t>
            </a:r>
            <a:r>
              <a:rPr lang="en-US" sz="4800" dirty="0" smtClean="0"/>
              <a:t> </a:t>
            </a:r>
            <a:r>
              <a:rPr lang="en-US" sz="4800" dirty="0" err="1" smtClean="0"/>
              <a:t>å</a:t>
            </a:r>
            <a:r>
              <a:rPr lang="en-US" sz="4800" dirty="0" smtClean="0"/>
              <a:t> </a:t>
            </a:r>
            <a:r>
              <a:rPr lang="en-US" sz="4800" dirty="0" err="1" smtClean="0"/>
              <a:t>resonere</a:t>
            </a:r>
            <a:r>
              <a:rPr lang="en-US" sz="4800" dirty="0" smtClean="0"/>
              <a:t> </a:t>
            </a:r>
            <a:r>
              <a:rPr lang="en-US" sz="4800" dirty="0" err="1" smtClean="0"/>
              <a:t>rundt</a:t>
            </a:r>
            <a:endParaRPr lang="en-US" sz="48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1512848" y="1879642"/>
            <a:ext cx="2168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Koden</a:t>
            </a:r>
            <a:r>
              <a:rPr lang="en-US" sz="3200" dirty="0" smtClean="0"/>
              <a:t> </a:t>
            </a:r>
            <a:r>
              <a:rPr lang="en-US" sz="3200" dirty="0" err="1" smtClean="0"/>
              <a:t>blir</a:t>
            </a:r>
            <a:r>
              <a:rPr lang="mr-IN" sz="3200" dirty="0" smtClean="0"/>
              <a:t>…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79526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7987" y="149208"/>
            <a:ext cx="101502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14000" err="1"/>
              <a:t>λ</a:t>
            </a:r>
            <a:endParaRPr lang="en-US" sz="14000"/>
          </a:p>
        </p:txBody>
      </p:sp>
      <p:sp>
        <p:nvSpPr>
          <p:cNvPr id="5" name="TextBox 4"/>
          <p:cNvSpPr txBox="1"/>
          <p:nvPr/>
        </p:nvSpPr>
        <p:spPr>
          <a:xfrm>
            <a:off x="367987" y="267627"/>
            <a:ext cx="6579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/>
              <a:t>🎩</a:t>
            </a:r>
            <a:endParaRPr lang="en-US" sz="3000"/>
          </a:p>
        </p:txBody>
      </p:sp>
      <p:pic>
        <p:nvPicPr>
          <p:cNvPr id="4098" name="Picture 2" descr="ttp://i0.kym-cdn.com/photos/images/newsfeed/000/343/462/79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731" y="267627"/>
            <a:ext cx="6555521" cy="5244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528662" y="5512044"/>
            <a:ext cx="48284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Al Nile" charset="-78"/>
                <a:ea typeface="Al Nile" charset="-78"/>
                <a:cs typeface="Al Nile" charset="-78"/>
              </a:rPr>
              <a:t>I will have your finest functions, sir!</a:t>
            </a:r>
            <a:endParaRPr lang="en-US" sz="3200" b="1" dirty="0">
              <a:latin typeface="Al Nile" charset="-78"/>
              <a:ea typeface="Al Nile" charset="-78"/>
              <a:cs typeface="Al Nile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484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7987" y="149208"/>
            <a:ext cx="101502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14000" err="1"/>
              <a:t>λ</a:t>
            </a:r>
            <a:endParaRPr lang="en-US" sz="14000"/>
          </a:p>
        </p:txBody>
      </p:sp>
      <p:sp>
        <p:nvSpPr>
          <p:cNvPr id="5" name="TextBox 4"/>
          <p:cNvSpPr txBox="1"/>
          <p:nvPr/>
        </p:nvSpPr>
        <p:spPr>
          <a:xfrm>
            <a:off x="367987" y="267627"/>
            <a:ext cx="6579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/>
              <a:t>🎩</a:t>
            </a:r>
            <a:endParaRPr lang="en-US" sz="30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323" y="493163"/>
            <a:ext cx="6696827" cy="277207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996323" y="3657675"/>
            <a:ext cx="5883733" cy="1227249"/>
            <a:chOff x="1996323" y="3780336"/>
            <a:chExt cx="5883733" cy="122724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6323" y="3780336"/>
              <a:ext cx="2475316" cy="612078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712"/>
            <a:stretch/>
          </p:blipFill>
          <p:spPr>
            <a:xfrm>
              <a:off x="2787808" y="4401318"/>
              <a:ext cx="3211551" cy="606267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3574" y="3799156"/>
              <a:ext cx="1895576" cy="56026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4480" y="4408753"/>
              <a:ext cx="1895576" cy="560269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88" b="3911"/>
            <a:stretch/>
          </p:blipFill>
          <p:spPr>
            <a:xfrm>
              <a:off x="6353894" y="3799877"/>
              <a:ext cx="426048" cy="582559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304" y="5308289"/>
            <a:ext cx="2475316" cy="61207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2"/>
          <a:stretch/>
        </p:blipFill>
        <p:spPr>
          <a:xfrm>
            <a:off x="2761789" y="5936469"/>
            <a:ext cx="3211551" cy="606267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461" y="5943904"/>
            <a:ext cx="1895576" cy="56026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288" b="3911"/>
          <a:stretch/>
        </p:blipFill>
        <p:spPr>
          <a:xfrm>
            <a:off x="4432169" y="5327830"/>
            <a:ext cx="426048" cy="5825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19171" y="63004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802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7987" y="149208"/>
            <a:ext cx="101502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14000" err="1"/>
              <a:t>λ</a:t>
            </a:r>
            <a:endParaRPr lang="en-US" sz="14000"/>
          </a:p>
        </p:txBody>
      </p:sp>
      <p:sp>
        <p:nvSpPr>
          <p:cNvPr id="5" name="TextBox 4"/>
          <p:cNvSpPr txBox="1"/>
          <p:nvPr/>
        </p:nvSpPr>
        <p:spPr>
          <a:xfrm>
            <a:off x="367987" y="267627"/>
            <a:ext cx="6579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/>
              <a:t>🎩</a:t>
            </a:r>
            <a:endParaRPr lang="en-US" sz="3000"/>
          </a:p>
        </p:txBody>
      </p:sp>
      <p:sp>
        <p:nvSpPr>
          <p:cNvPr id="7" name="TextBox 6"/>
          <p:cNvSpPr txBox="1"/>
          <p:nvPr/>
        </p:nvSpPr>
        <p:spPr>
          <a:xfrm>
            <a:off x="2129885" y="1195648"/>
            <a:ext cx="39934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latin typeface="Consolas" charset="0"/>
                <a:ea typeface="Consolas" charset="0"/>
                <a:cs typeface="Consolas" charset="0"/>
              </a:rPr>
              <a:t>h </a:t>
            </a:r>
            <a:r>
              <a:rPr lang="en-US" sz="60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6000" dirty="0" smtClean="0">
                <a:latin typeface="Consolas" charset="0"/>
                <a:ea typeface="Consolas" charset="0"/>
                <a:cs typeface="Consolas" charset="0"/>
              </a:rPr>
              <a:t> f </a:t>
            </a:r>
            <a:r>
              <a:rPr lang="en-US" sz="60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·</a:t>
            </a:r>
            <a:r>
              <a:rPr lang="en-US" sz="6000" dirty="0" smtClean="0">
                <a:latin typeface="Consolas" charset="0"/>
                <a:ea typeface="Consolas" charset="0"/>
                <a:cs typeface="Consolas" charset="0"/>
              </a:rPr>
              <a:t> g</a:t>
            </a:r>
            <a:endParaRPr lang="en-US" sz="6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6077" y="2652742"/>
            <a:ext cx="73789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h(x) = f(g(x))</a:t>
            </a:r>
            <a:endParaRPr lang="en-US" sz="6000" dirty="0">
              <a:solidFill>
                <a:schemeClr val="bg1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37319" y="4448084"/>
            <a:ext cx="94949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 smtClean="0">
                <a:latin typeface="Consolas" charset="0"/>
                <a:ea typeface="Consolas" charset="0"/>
                <a:cs typeface="Consolas" charset="0"/>
              </a:rPr>
              <a:t>is_even</a:t>
            </a:r>
            <a:r>
              <a:rPr lang="en-US" sz="6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60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6000" dirty="0" smtClean="0">
                <a:latin typeface="Consolas" charset="0"/>
                <a:ea typeface="Consolas" charset="0"/>
                <a:cs typeface="Consolas" charset="0"/>
              </a:rPr>
              <a:t> not </a:t>
            </a:r>
            <a:r>
              <a:rPr lang="en-US" sz="60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·</a:t>
            </a:r>
            <a:r>
              <a:rPr lang="en-US" sz="6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6000" dirty="0" err="1" smtClean="0">
                <a:latin typeface="Consolas" charset="0"/>
                <a:ea typeface="Consolas" charset="0"/>
                <a:cs typeface="Consolas" charset="0"/>
              </a:rPr>
              <a:t>is_odd</a:t>
            </a:r>
            <a:endParaRPr lang="en-US" sz="6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212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12848" y="2107580"/>
            <a:ext cx="371178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dirty="0" smtClean="0"/>
              <a:t>🎩 </a:t>
            </a:r>
            <a:r>
              <a:rPr lang="en-US" sz="4800" dirty="0" err="1" smtClean="0"/>
              <a:t>Mer</a:t>
            </a:r>
            <a:r>
              <a:rPr lang="en-US" sz="4800" dirty="0" smtClean="0"/>
              <a:t> </a:t>
            </a:r>
            <a:r>
              <a:rPr lang="en-US" sz="4800" dirty="0" err="1" smtClean="0"/>
              <a:t>konsis</a:t>
            </a:r>
            <a:endParaRPr lang="en-US" sz="4800" dirty="0" smtClean="0"/>
          </a:p>
          <a:p>
            <a:pPr>
              <a:lnSpc>
                <a:spcPct val="150000"/>
              </a:lnSpc>
            </a:pPr>
            <a:r>
              <a:rPr lang="en-US" sz="4800" dirty="0" smtClean="0"/>
              <a:t>✨ </a:t>
            </a:r>
            <a:r>
              <a:rPr lang="en-US" sz="4800" dirty="0" err="1" smtClean="0"/>
              <a:t>Enklere</a:t>
            </a:r>
            <a:endParaRPr lang="en-US" sz="4800" dirty="0" smtClean="0"/>
          </a:p>
          <a:p>
            <a:pPr>
              <a:lnSpc>
                <a:spcPct val="150000"/>
              </a:lnSpc>
            </a:pPr>
            <a:endParaRPr lang="en-US" sz="48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1512848" y="1522805"/>
            <a:ext cx="2168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Koden</a:t>
            </a:r>
            <a:r>
              <a:rPr lang="en-US" sz="3200" dirty="0" smtClean="0"/>
              <a:t> </a:t>
            </a:r>
            <a:r>
              <a:rPr lang="en-US" sz="3200" dirty="0" err="1" smtClean="0"/>
              <a:t>blir</a:t>
            </a:r>
            <a:r>
              <a:rPr lang="mr-IN" sz="3200" dirty="0" smtClean="0"/>
              <a:t>…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73539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20568" y="2357144"/>
            <a:ext cx="101502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14000" err="1"/>
              <a:t>λ</a:t>
            </a:r>
            <a:endParaRPr lang="en-US" sz="14000"/>
          </a:p>
        </p:txBody>
      </p:sp>
      <p:sp>
        <p:nvSpPr>
          <p:cNvPr id="5" name="TextBox 4"/>
          <p:cNvSpPr txBox="1"/>
          <p:nvPr/>
        </p:nvSpPr>
        <p:spPr>
          <a:xfrm>
            <a:off x="5720568" y="2475563"/>
            <a:ext cx="6579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mtClean="0"/>
              <a:t>🎩</a:t>
            </a:r>
            <a:endParaRPr lang="en-US" sz="3000"/>
          </a:p>
        </p:txBody>
      </p:sp>
      <p:sp>
        <p:nvSpPr>
          <p:cNvPr id="6" name="TextBox 5"/>
          <p:cNvSpPr txBox="1"/>
          <p:nvPr/>
        </p:nvSpPr>
        <p:spPr>
          <a:xfrm>
            <a:off x="3278457" y="2994988"/>
            <a:ext cx="9380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smtClean="0"/>
              <a:t>🚀</a:t>
            </a:r>
            <a:endParaRPr lang="en-US" sz="5400"/>
          </a:p>
        </p:txBody>
      </p:sp>
      <p:sp>
        <p:nvSpPr>
          <p:cNvPr id="7" name="Rectangle 6"/>
          <p:cNvSpPr/>
          <p:nvPr/>
        </p:nvSpPr>
        <p:spPr>
          <a:xfrm>
            <a:off x="2935555" y="2607593"/>
            <a:ext cx="1718740" cy="17851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0"/>
              <a:t>🚫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125623" y="2691158"/>
            <a:ext cx="22797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smtClean="0"/>
              <a:t>= FP</a:t>
            </a:r>
            <a:endParaRPr lang="en-US" sz="9600" dirty="0"/>
          </a:p>
        </p:txBody>
      </p:sp>
      <p:sp>
        <p:nvSpPr>
          <p:cNvPr id="10" name="TextBox 9"/>
          <p:cNvSpPr txBox="1"/>
          <p:nvPr/>
        </p:nvSpPr>
        <p:spPr>
          <a:xfrm>
            <a:off x="4713247" y="2691158"/>
            <a:ext cx="7986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63417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tps://upload.wikimedia.org/wikipedia/en/a/a6/Alonzo_Church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571" y="-1"/>
            <a:ext cx="5144429" cy="687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349297" y="1471959"/>
            <a:ext cx="57986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6600" dirty="0" smtClean="0"/>
              <a:t>(</a:t>
            </a:r>
            <a:r>
              <a:rPr lang="mr-IN" sz="6600" dirty="0" err="1" smtClean="0"/>
              <a:t>λx.λy</a:t>
            </a:r>
            <a:r>
              <a:rPr lang="mr-IN" sz="6600" dirty="0" smtClean="0"/>
              <a:t>.</a:t>
            </a:r>
            <a:endParaRPr lang="nb-NO" sz="6600" dirty="0" smtClean="0"/>
          </a:p>
          <a:p>
            <a:r>
              <a:rPr lang="nb-NO" sz="6600" dirty="0"/>
              <a:t> </a:t>
            </a:r>
            <a:r>
              <a:rPr lang="nb-NO" sz="6600" dirty="0" smtClean="0"/>
              <a:t>  </a:t>
            </a:r>
            <a:r>
              <a:rPr lang="mr-IN" sz="6600" dirty="0" smtClean="0"/>
              <a:t>(</a:t>
            </a:r>
            <a:r>
              <a:rPr lang="mr-IN" sz="6600" dirty="0" err="1" smtClean="0"/>
              <a:t>λz</a:t>
            </a:r>
            <a:r>
              <a:rPr lang="mr-IN" sz="6600" dirty="0" smtClean="0"/>
              <a:t>.(</a:t>
            </a:r>
            <a:r>
              <a:rPr lang="mr-IN" sz="6600" dirty="0" err="1" smtClean="0"/>
              <a:t>λx.z</a:t>
            </a:r>
            <a:r>
              <a:rPr lang="mr-IN" sz="6600" dirty="0" smtClean="0"/>
              <a:t> </a:t>
            </a:r>
            <a:r>
              <a:rPr lang="mr-IN" sz="6600" dirty="0" err="1" smtClean="0"/>
              <a:t>x</a:t>
            </a:r>
            <a:r>
              <a:rPr lang="mr-IN" sz="6600" dirty="0" smtClean="0"/>
              <a:t>) </a:t>
            </a:r>
            <a:endParaRPr lang="nb-NO" sz="6600" dirty="0" smtClean="0"/>
          </a:p>
          <a:p>
            <a:r>
              <a:rPr lang="nb-NO" sz="6600" dirty="0" smtClean="0"/>
              <a:t>      </a:t>
            </a:r>
            <a:r>
              <a:rPr lang="mr-IN" sz="6600" dirty="0" smtClean="0"/>
              <a:t>(</a:t>
            </a:r>
            <a:r>
              <a:rPr lang="mr-IN" sz="6600" dirty="0" err="1" smtClean="0"/>
              <a:t>λy.z</a:t>
            </a:r>
            <a:r>
              <a:rPr lang="mr-IN" sz="6600" dirty="0" smtClean="0"/>
              <a:t> </a:t>
            </a:r>
            <a:r>
              <a:rPr lang="mr-IN" sz="6600" dirty="0" err="1" smtClean="0"/>
              <a:t>y</a:t>
            </a:r>
            <a:r>
              <a:rPr lang="mr-IN" sz="6600" dirty="0" smtClean="0"/>
              <a:t>)) </a:t>
            </a:r>
            <a:endParaRPr lang="nb-NO" sz="6600" dirty="0" smtClean="0"/>
          </a:p>
          <a:p>
            <a:r>
              <a:rPr lang="nb-NO" sz="6600" dirty="0"/>
              <a:t> </a:t>
            </a:r>
            <a:r>
              <a:rPr lang="nb-NO" sz="6600" dirty="0" smtClean="0"/>
              <a:t> </a:t>
            </a:r>
            <a:r>
              <a:rPr lang="mr-IN" sz="6600" dirty="0" smtClean="0"/>
              <a:t>(</a:t>
            </a:r>
            <a:r>
              <a:rPr lang="mr-IN" sz="6600" dirty="0" err="1" smtClean="0"/>
              <a:t>x</a:t>
            </a:r>
            <a:r>
              <a:rPr lang="mr-IN" sz="6600" dirty="0" smtClean="0"/>
              <a:t> </a:t>
            </a:r>
            <a:r>
              <a:rPr lang="mr-IN" sz="6600" dirty="0" err="1" smtClean="0"/>
              <a:t>y</a:t>
            </a:r>
            <a:r>
              <a:rPr lang="mr-IN" sz="6600" dirty="0" smtClean="0"/>
              <a:t>))</a:t>
            </a:r>
            <a:endParaRPr lang="en-US" sz="6600" dirty="0"/>
          </a:p>
        </p:txBody>
      </p:sp>
      <p:sp>
        <p:nvSpPr>
          <p:cNvPr id="2" name="Rectangle 1"/>
          <p:cNvSpPr/>
          <p:nvPr/>
        </p:nvSpPr>
        <p:spPr>
          <a:xfrm>
            <a:off x="8084663" y="6516770"/>
            <a:ext cx="40621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https://</a:t>
            </a:r>
            <a:r>
              <a:rPr lang="en-US" sz="1400" err="1">
                <a:solidFill>
                  <a:schemeClr val="bg1">
                    <a:lumMod val="65000"/>
                  </a:schemeClr>
                </a:solidFill>
              </a:rPr>
              <a:t>en.wikipedia.org</a:t>
            </a:r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/wiki/</a:t>
            </a:r>
            <a:r>
              <a:rPr lang="en-US" sz="1400" err="1">
                <a:solidFill>
                  <a:schemeClr val="bg1">
                    <a:lumMod val="65000"/>
                  </a:schemeClr>
                </a:solidFill>
              </a:rPr>
              <a:t>File:Alonzo_Church.jpg</a:t>
            </a:r>
            <a:endParaRPr lang="en-US" sz="140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41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tps://upload.wikimedia.org/wikipedia/commons/4/49/John_McCarthy_Stanfor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39230" y="-187200"/>
            <a:ext cx="10629434" cy="7071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066262" y="-367990"/>
            <a:ext cx="6125737" cy="7225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79941" y="1962611"/>
            <a:ext cx="50849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3600" dirty="0" smtClean="0"/>
              <a:t>(</a:t>
            </a:r>
            <a:r>
              <a:rPr lang="mr-IN" sz="3600" dirty="0" err="1" smtClean="0"/>
              <a:t>define</a:t>
            </a:r>
            <a:r>
              <a:rPr lang="mr-IN" sz="3600" dirty="0" smtClean="0"/>
              <a:t> (</a:t>
            </a:r>
            <a:r>
              <a:rPr lang="mr-IN" sz="3600" dirty="0" err="1" smtClean="0"/>
              <a:t>fib</a:t>
            </a:r>
            <a:r>
              <a:rPr lang="mr-IN" sz="3600" dirty="0" smtClean="0"/>
              <a:t> </a:t>
            </a:r>
            <a:r>
              <a:rPr lang="mr-IN" sz="3600" dirty="0" err="1" smtClean="0"/>
              <a:t>n</a:t>
            </a:r>
            <a:r>
              <a:rPr lang="mr-IN" sz="3600" dirty="0" smtClean="0"/>
              <a:t>)</a:t>
            </a:r>
            <a:endParaRPr lang="nb-NO" sz="3600" dirty="0" smtClean="0"/>
          </a:p>
          <a:p>
            <a:r>
              <a:rPr lang="mr-IN" sz="3600" dirty="0" smtClean="0"/>
              <a:t>  (</a:t>
            </a:r>
            <a:r>
              <a:rPr lang="mr-IN" sz="3600" dirty="0" err="1" smtClean="0"/>
              <a:t>if</a:t>
            </a:r>
            <a:r>
              <a:rPr lang="mr-IN" sz="3600" dirty="0" smtClean="0"/>
              <a:t> (&lt; </a:t>
            </a:r>
            <a:r>
              <a:rPr lang="mr-IN" sz="3600" dirty="0" err="1" smtClean="0"/>
              <a:t>n</a:t>
            </a:r>
            <a:r>
              <a:rPr lang="mr-IN" sz="3600" dirty="0" smtClean="0"/>
              <a:t> 2)</a:t>
            </a:r>
            <a:endParaRPr lang="nb-NO" sz="3600" dirty="0" smtClean="0"/>
          </a:p>
          <a:p>
            <a:r>
              <a:rPr lang="mr-IN" sz="3600" dirty="0" smtClean="0"/>
              <a:t>      </a:t>
            </a:r>
            <a:r>
              <a:rPr lang="mr-IN" sz="3600" dirty="0" err="1" smtClean="0"/>
              <a:t>n</a:t>
            </a:r>
            <a:endParaRPr lang="nb-NO" sz="3600" dirty="0" smtClean="0"/>
          </a:p>
          <a:p>
            <a:r>
              <a:rPr lang="mr-IN" sz="3600" dirty="0" smtClean="0"/>
              <a:t>      (+ (</a:t>
            </a:r>
            <a:r>
              <a:rPr lang="mr-IN" sz="3600" dirty="0" err="1" smtClean="0"/>
              <a:t>fib</a:t>
            </a:r>
            <a:r>
              <a:rPr lang="mr-IN" sz="3600" dirty="0" smtClean="0"/>
              <a:t> (- </a:t>
            </a:r>
            <a:r>
              <a:rPr lang="mr-IN" sz="3600" dirty="0" err="1" smtClean="0"/>
              <a:t>n</a:t>
            </a:r>
            <a:r>
              <a:rPr lang="nb-NO" sz="3600" dirty="0"/>
              <a:t> </a:t>
            </a:r>
            <a:r>
              <a:rPr lang="mr-IN" sz="3600" dirty="0" smtClean="0"/>
              <a:t>1))</a:t>
            </a:r>
            <a:endParaRPr lang="nb-NO" sz="3600" dirty="0" smtClean="0"/>
          </a:p>
          <a:p>
            <a:r>
              <a:rPr lang="mr-IN" sz="3600" dirty="0" smtClean="0"/>
              <a:t>         (</a:t>
            </a:r>
            <a:r>
              <a:rPr lang="mr-IN" sz="3600" dirty="0" err="1" smtClean="0"/>
              <a:t>fib</a:t>
            </a:r>
            <a:r>
              <a:rPr lang="mr-IN" sz="3600" dirty="0" smtClean="0"/>
              <a:t> (- </a:t>
            </a:r>
            <a:r>
              <a:rPr lang="mr-IN" sz="3600" dirty="0" err="1" smtClean="0"/>
              <a:t>n</a:t>
            </a:r>
            <a:r>
              <a:rPr lang="nb-NO" sz="3600" dirty="0"/>
              <a:t> </a:t>
            </a:r>
            <a:r>
              <a:rPr lang="mr-IN" sz="3600" dirty="0" smtClean="0"/>
              <a:t>2)))))</a:t>
            </a:r>
            <a:endParaRPr lang="en-US" sz="3600" dirty="0"/>
          </a:p>
        </p:txBody>
      </p:sp>
      <p:sp>
        <p:nvSpPr>
          <p:cNvPr id="2" name="Rectangle 1"/>
          <p:cNvSpPr/>
          <p:nvPr/>
        </p:nvSpPr>
        <p:spPr>
          <a:xfrm>
            <a:off x="0" y="6550223"/>
            <a:ext cx="5516138" cy="307777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140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sz="1400" err="1">
                <a:solidFill>
                  <a:schemeClr val="bg1">
                    <a:lumMod val="75000"/>
                  </a:schemeClr>
                </a:solidFill>
              </a:rPr>
              <a:t>commons.wikimedia.org</a:t>
            </a:r>
            <a:r>
              <a:rPr lang="en-US" sz="1400">
                <a:solidFill>
                  <a:schemeClr val="bg1">
                    <a:lumMod val="75000"/>
                  </a:schemeClr>
                </a:solidFill>
              </a:rPr>
              <a:t>/wiki/</a:t>
            </a:r>
            <a:r>
              <a:rPr lang="en-US" sz="1400" err="1">
                <a:solidFill>
                  <a:schemeClr val="bg1">
                    <a:lumMod val="75000"/>
                  </a:schemeClr>
                </a:solidFill>
              </a:rPr>
              <a:t>File:John_McCarthy_Stanford.jpg</a:t>
            </a:r>
            <a:endParaRPr lang="en-US" sz="14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631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75932" y="1706137"/>
            <a:ext cx="135005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Elm</a:t>
            </a:r>
            <a:endParaRPr lang="en-US" sz="6000"/>
          </a:p>
        </p:txBody>
      </p:sp>
      <p:sp>
        <p:nvSpPr>
          <p:cNvPr id="5" name="TextBox 4"/>
          <p:cNvSpPr txBox="1"/>
          <p:nvPr/>
        </p:nvSpPr>
        <p:spPr>
          <a:xfrm>
            <a:off x="7493621" y="3378820"/>
            <a:ext cx="17718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Scala</a:t>
            </a:r>
            <a:endParaRPr lang="en-US" sz="6000"/>
          </a:p>
        </p:txBody>
      </p:sp>
      <p:sp>
        <p:nvSpPr>
          <p:cNvPr id="6" name="TextBox 5"/>
          <p:cNvSpPr txBox="1"/>
          <p:nvPr/>
        </p:nvSpPr>
        <p:spPr>
          <a:xfrm>
            <a:off x="7092176" y="914400"/>
            <a:ext cx="9220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F#</a:t>
            </a:r>
            <a:endParaRPr lang="en-US" sz="6000"/>
          </a:p>
        </p:txBody>
      </p:sp>
      <p:sp>
        <p:nvSpPr>
          <p:cNvPr id="7" name="TextBox 6"/>
          <p:cNvSpPr txBox="1"/>
          <p:nvPr/>
        </p:nvSpPr>
        <p:spPr>
          <a:xfrm>
            <a:off x="3356518" y="5040351"/>
            <a:ext cx="24060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err="1" smtClean="0"/>
              <a:t>Clojure</a:t>
            </a:r>
            <a:endParaRPr lang="en-US" sz="6000"/>
          </a:p>
        </p:txBody>
      </p:sp>
      <p:sp>
        <p:nvSpPr>
          <p:cNvPr id="9" name="TextBox 8"/>
          <p:cNvSpPr txBox="1"/>
          <p:nvPr/>
        </p:nvSpPr>
        <p:spPr>
          <a:xfrm>
            <a:off x="8374566" y="5709424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Java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25982" y="3696409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C#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35737" y="1930063"/>
            <a:ext cx="1111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JavaScript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561" y="914400"/>
            <a:ext cx="1240883" cy="12408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3050" y="3259630"/>
            <a:ext cx="853869" cy="12540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1250" y="4786182"/>
            <a:ext cx="1524000" cy="1524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4547" y="1582065"/>
            <a:ext cx="1263805" cy="126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119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38146" y="1037063"/>
            <a:ext cx="620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pure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787483" y="2085278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monoid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795346" y="4939990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monad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523785" y="3579541"/>
            <a:ext cx="135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 smtClean="0"/>
              <a:t>endofunctor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468029" y="1561171"/>
            <a:ext cx="953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currying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541834" y="1248937"/>
            <a:ext cx="20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algebraic datatypes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869151" y="3902927"/>
            <a:ext cx="3521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the Curry–Howard correspondence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204332" y="3490332"/>
            <a:ext cx="873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 smtClean="0"/>
              <a:t>functor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664820" y="925551"/>
            <a:ext cx="1196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applicative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863347" y="5441795"/>
            <a:ext cx="1691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homomorphism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709102" y="2787805"/>
            <a:ext cx="249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existential quantification</a:t>
            </a:r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096429" y="2564780"/>
            <a:ext cx="1286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mtClean="0"/>
              <a:t>β</a:t>
            </a:r>
            <a:r>
              <a:rPr lang="nb-NO" smtClean="0"/>
              <a:t>-</a:t>
            </a:r>
            <a:r>
              <a:rPr lang="nb-NO" err="1" smtClean="0"/>
              <a:t>reduction</a:t>
            </a:r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309788" y="2564780"/>
            <a:ext cx="13869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smtClean="0"/>
              <a:t>FP</a:t>
            </a:r>
            <a:endParaRPr lang="en-US" sz="9600"/>
          </a:p>
        </p:txBody>
      </p:sp>
      <p:sp>
        <p:nvSpPr>
          <p:cNvPr id="2" name="Rectangle 1"/>
          <p:cNvSpPr/>
          <p:nvPr/>
        </p:nvSpPr>
        <p:spPr>
          <a:xfrm>
            <a:off x="3742071" y="4755324"/>
            <a:ext cx="22220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ad hoc polymorphism</a:t>
            </a:r>
          </a:p>
        </p:txBody>
      </p:sp>
    </p:spTree>
    <p:extLst>
      <p:ext uri="{BB962C8B-B14F-4D97-AF65-F5344CB8AC3E}">
        <p14:creationId xmlns:p14="http://schemas.microsoft.com/office/powerpoint/2010/main" val="136274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38146" y="1037063"/>
            <a:ext cx="1018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S.O.L.I.D.</a:t>
            </a:r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800214" y="2683870"/>
            <a:ext cx="24529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 smtClean="0"/>
              <a:t>OOP</a:t>
            </a:r>
            <a:endParaRPr lang="en-US" sz="9600" dirty="0"/>
          </a:p>
        </p:txBody>
      </p:sp>
      <p:sp>
        <p:nvSpPr>
          <p:cNvPr id="2" name="Rectangle 1"/>
          <p:cNvSpPr/>
          <p:nvPr/>
        </p:nvSpPr>
        <p:spPr>
          <a:xfrm>
            <a:off x="8292516" y="720595"/>
            <a:ext cx="2660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inheritance polymorphism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965162" y="2820588"/>
            <a:ext cx="1537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visitor pattern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403284" y="5173495"/>
            <a:ext cx="12193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covariance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686800" y="2854712"/>
            <a:ext cx="2791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 smtClean="0"/>
              <a:t>Liskov</a:t>
            </a:r>
            <a:r>
              <a:rPr lang="en-US" smtClean="0"/>
              <a:t> substitution principle</a:t>
            </a:r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528502" y="5542827"/>
            <a:ext cx="2271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dependency inversion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179558" y="1491135"/>
            <a:ext cx="22317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dependency injection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6577875" y="5910146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singleton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999191" y="4707601"/>
            <a:ext cx="1100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</a:t>
            </a:r>
            <a:r>
              <a:rPr lang="en-US" smtClean="0"/>
              <a:t>ecorator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4147" y="4253530"/>
            <a:ext cx="3948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err="1" smtClean="0"/>
              <a:t>AbstractSingletonProxyFactoryBean.java</a:t>
            </a:r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9012938" y="4068864"/>
            <a:ext cx="14927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encapsulation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017450" y="369101"/>
            <a:ext cx="210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method overloading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3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8041095" y="2790931"/>
            <a:ext cx="673582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500" smtClean="0"/>
              <a:t>🚀</a:t>
            </a:r>
            <a:endParaRPr lang="en-US" sz="3500"/>
          </a:p>
        </p:txBody>
      </p:sp>
      <p:sp>
        <p:nvSpPr>
          <p:cNvPr id="4" name="TextBox 3"/>
          <p:cNvSpPr txBox="1"/>
          <p:nvPr/>
        </p:nvSpPr>
        <p:spPr>
          <a:xfrm>
            <a:off x="3356516" y="836342"/>
            <a:ext cx="56205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err="1" smtClean="0"/>
              <a:t>Så</a:t>
            </a:r>
            <a:r>
              <a:rPr lang="en-US" sz="4800" smtClean="0"/>
              <a:t> </a:t>
            </a:r>
            <a:r>
              <a:rPr lang="en-US" sz="4800" err="1" smtClean="0"/>
              <a:t>hva</a:t>
            </a:r>
            <a:r>
              <a:rPr lang="en-US" sz="4800" smtClean="0"/>
              <a:t> </a:t>
            </a:r>
            <a:r>
              <a:rPr lang="en-US" sz="4800" err="1" smtClean="0"/>
              <a:t>er</a:t>
            </a:r>
            <a:r>
              <a:rPr lang="en-US" sz="4800" smtClean="0"/>
              <a:t> FP </a:t>
            </a:r>
            <a:r>
              <a:rPr lang="en-US" sz="4800" i="1" err="1" smtClean="0"/>
              <a:t>egentlig</a:t>
            </a:r>
            <a:r>
              <a:rPr lang="en-US" sz="4800" smtClean="0"/>
              <a:t>?</a:t>
            </a:r>
            <a:endParaRPr lang="en-US" sz="4800"/>
          </a:p>
        </p:txBody>
      </p:sp>
      <p:sp>
        <p:nvSpPr>
          <p:cNvPr id="6" name="TextBox 5"/>
          <p:cNvSpPr txBox="1"/>
          <p:nvPr/>
        </p:nvSpPr>
        <p:spPr>
          <a:xfrm>
            <a:off x="2678148" y="5018045"/>
            <a:ext cx="4389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err="1" smtClean="0"/>
              <a:t>Fancypants</a:t>
            </a:r>
            <a:r>
              <a:rPr lang="en-US" sz="3600" smtClean="0"/>
              <a:t> </a:t>
            </a:r>
            <a:r>
              <a:rPr lang="en-US" sz="3600" err="1" smtClean="0"/>
              <a:t>funksjoner</a:t>
            </a:r>
            <a:endParaRPr lang="en-US" sz="3600"/>
          </a:p>
        </p:txBody>
      </p:sp>
      <p:sp>
        <p:nvSpPr>
          <p:cNvPr id="8" name="TextBox 7"/>
          <p:cNvSpPr txBox="1"/>
          <p:nvPr/>
        </p:nvSpPr>
        <p:spPr>
          <a:xfrm>
            <a:off x="2771081" y="2709750"/>
            <a:ext cx="4633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err="1" smtClean="0"/>
              <a:t>Fravær</a:t>
            </a:r>
            <a:r>
              <a:rPr lang="en-US" sz="3600" smtClean="0"/>
              <a:t> </a:t>
            </a:r>
            <a:r>
              <a:rPr lang="en-US" sz="3600" err="1" smtClean="0"/>
              <a:t>av</a:t>
            </a:r>
            <a:r>
              <a:rPr lang="en-US" sz="3600" smtClean="0"/>
              <a:t> side-</a:t>
            </a:r>
            <a:r>
              <a:rPr lang="en-US" sz="3600" err="1" smtClean="0"/>
              <a:t>effekter</a:t>
            </a:r>
            <a:endParaRPr lang="en-US" sz="3600" baseline="30000"/>
          </a:p>
        </p:txBody>
      </p:sp>
      <p:sp>
        <p:nvSpPr>
          <p:cNvPr id="3" name="Left Brace 2"/>
          <p:cNvSpPr/>
          <p:nvPr/>
        </p:nvSpPr>
        <p:spPr>
          <a:xfrm>
            <a:off x="1670826" y="4621956"/>
            <a:ext cx="524108" cy="1438507"/>
          </a:xfrm>
          <a:prstGeom prst="leftBrace">
            <a:avLst>
              <a:gd name="adj1" fmla="val 27482"/>
              <a:gd name="adj2" fmla="val 51550"/>
            </a:avLst>
          </a:prstGeom>
          <a:ln w="57150">
            <a:solidFill>
              <a:srgbClr val="A2E7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/>
          <p:cNvSpPr/>
          <p:nvPr/>
        </p:nvSpPr>
        <p:spPr>
          <a:xfrm>
            <a:off x="1670826" y="2313662"/>
            <a:ext cx="524108" cy="1438507"/>
          </a:xfrm>
          <a:prstGeom prst="leftBrace">
            <a:avLst>
              <a:gd name="adj1" fmla="val 27482"/>
              <a:gd name="adj2" fmla="val 51550"/>
            </a:avLst>
          </a:prstGeom>
          <a:ln w="57150">
            <a:solidFill>
              <a:srgbClr val="E79F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e 10"/>
          <p:cNvSpPr/>
          <p:nvPr/>
        </p:nvSpPr>
        <p:spPr>
          <a:xfrm rot="10800000">
            <a:off x="9684823" y="2313661"/>
            <a:ext cx="524108" cy="1438507"/>
          </a:xfrm>
          <a:prstGeom prst="leftBrace">
            <a:avLst>
              <a:gd name="adj1" fmla="val 27482"/>
              <a:gd name="adj2" fmla="val 51550"/>
            </a:avLst>
          </a:prstGeom>
          <a:ln w="57150">
            <a:solidFill>
              <a:srgbClr val="E79F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/>
          <p:cNvSpPr/>
          <p:nvPr/>
        </p:nvSpPr>
        <p:spPr>
          <a:xfrm rot="10800000">
            <a:off x="9684823" y="4618242"/>
            <a:ext cx="524108" cy="1438507"/>
          </a:xfrm>
          <a:prstGeom prst="leftBrace">
            <a:avLst>
              <a:gd name="adj1" fmla="val 27482"/>
              <a:gd name="adj2" fmla="val 51550"/>
            </a:avLst>
          </a:prstGeom>
          <a:ln w="57150">
            <a:solidFill>
              <a:srgbClr val="A2E7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850459" y="2582401"/>
            <a:ext cx="1091966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500" smtClean="0"/>
              <a:t>🚫</a:t>
            </a:r>
            <a:endParaRPr lang="en-US" sz="5400"/>
          </a:p>
        </p:txBody>
      </p:sp>
      <p:sp>
        <p:nvSpPr>
          <p:cNvPr id="14" name="TextBox 13"/>
          <p:cNvSpPr txBox="1"/>
          <p:nvPr/>
        </p:nvSpPr>
        <p:spPr>
          <a:xfrm>
            <a:off x="8162689" y="4828475"/>
            <a:ext cx="540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6000" err="1"/>
              <a:t>λ</a:t>
            </a:r>
            <a:endParaRPr lang="en-US" sz="6000"/>
          </a:p>
        </p:txBody>
      </p:sp>
      <p:sp>
        <p:nvSpPr>
          <p:cNvPr id="15" name="TextBox 14"/>
          <p:cNvSpPr txBox="1"/>
          <p:nvPr/>
        </p:nvSpPr>
        <p:spPr>
          <a:xfrm>
            <a:off x="8129237" y="4817324"/>
            <a:ext cx="657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🎩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66665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" grpId="0"/>
      <p:bldP spid="8" grpId="0"/>
      <p:bldP spid="3" grpId="0" animBg="1"/>
      <p:bldP spid="10" grpId="0" animBg="1"/>
      <p:bldP spid="11" grpId="0" animBg="1"/>
      <p:bldP spid="12" grpId="0" animBg="1"/>
      <p:bldP spid="5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1070517" y="802891"/>
            <a:ext cx="0" cy="5096107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055649" y="5861830"/>
            <a:ext cx="9872546" cy="3716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917688" y="6066265"/>
            <a:ext cx="20260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err="1" smtClean="0"/>
              <a:t>Funksjoner</a:t>
            </a:r>
            <a:endParaRPr lang="en-US" sz="3200"/>
          </a:p>
        </p:txBody>
      </p:sp>
      <p:sp>
        <p:nvSpPr>
          <p:cNvPr id="13" name="TextBox 12"/>
          <p:cNvSpPr txBox="1"/>
          <p:nvPr/>
        </p:nvSpPr>
        <p:spPr>
          <a:xfrm>
            <a:off x="1170880" y="6066265"/>
            <a:ext cx="6303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💩</a:t>
            </a:r>
            <a:endParaRPr lang="en-US" sz="3200"/>
          </a:p>
        </p:txBody>
      </p:sp>
      <p:sp>
        <p:nvSpPr>
          <p:cNvPr id="14" name="TextBox 13"/>
          <p:cNvSpPr txBox="1"/>
          <p:nvPr/>
        </p:nvSpPr>
        <p:spPr>
          <a:xfrm>
            <a:off x="10526749" y="6066265"/>
            <a:ext cx="6303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🎩</a:t>
            </a:r>
            <a:endParaRPr lang="en-US" sz="3200"/>
          </a:p>
        </p:txBody>
      </p:sp>
      <p:sp>
        <p:nvSpPr>
          <p:cNvPr id="15" name="TextBox 14"/>
          <p:cNvSpPr txBox="1"/>
          <p:nvPr/>
        </p:nvSpPr>
        <p:spPr>
          <a:xfrm rot="5400000">
            <a:off x="-510885" y="2981171"/>
            <a:ext cx="2318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Side-</a:t>
            </a:r>
            <a:r>
              <a:rPr lang="en-US" sz="3200" err="1" smtClean="0"/>
              <a:t>effekter</a:t>
            </a:r>
            <a:endParaRPr lang="en-US" sz="3200" smtClean="0"/>
          </a:p>
        </p:txBody>
      </p:sp>
      <p:sp>
        <p:nvSpPr>
          <p:cNvPr id="16" name="TextBox 15"/>
          <p:cNvSpPr txBox="1"/>
          <p:nvPr/>
        </p:nvSpPr>
        <p:spPr>
          <a:xfrm>
            <a:off x="332999" y="635624"/>
            <a:ext cx="6303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🚫</a:t>
            </a:r>
            <a:endParaRPr lang="en-US" sz="3200"/>
          </a:p>
        </p:txBody>
      </p:sp>
      <p:sp>
        <p:nvSpPr>
          <p:cNvPr id="17" name="TextBox 16"/>
          <p:cNvSpPr txBox="1"/>
          <p:nvPr/>
        </p:nvSpPr>
        <p:spPr>
          <a:xfrm>
            <a:off x="332999" y="5241075"/>
            <a:ext cx="6303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💥</a:t>
            </a:r>
            <a:endParaRPr lang="en-US" sz="3200"/>
          </a:p>
        </p:txBody>
      </p:sp>
      <p:sp>
        <p:nvSpPr>
          <p:cNvPr id="18" name="TextBox 17"/>
          <p:cNvSpPr txBox="1"/>
          <p:nvPr/>
        </p:nvSpPr>
        <p:spPr>
          <a:xfrm>
            <a:off x="9556595" y="1282391"/>
            <a:ext cx="1069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Haskell</a:t>
            </a:r>
            <a:endParaRPr lang="en-US" sz="2400"/>
          </a:p>
        </p:txBody>
      </p:sp>
      <p:sp>
        <p:nvSpPr>
          <p:cNvPr id="19" name="TextBox 18"/>
          <p:cNvSpPr txBox="1"/>
          <p:nvPr/>
        </p:nvSpPr>
        <p:spPr>
          <a:xfrm>
            <a:off x="8954429" y="1104737"/>
            <a:ext cx="6511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Elm</a:t>
            </a:r>
            <a:endParaRPr lang="en-US" sz="2400"/>
          </a:p>
        </p:txBody>
      </p:sp>
      <p:sp>
        <p:nvSpPr>
          <p:cNvPr id="20" name="TextBox 19"/>
          <p:cNvSpPr txBox="1"/>
          <p:nvPr/>
        </p:nvSpPr>
        <p:spPr>
          <a:xfrm>
            <a:off x="9110549" y="1694986"/>
            <a:ext cx="479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F#</a:t>
            </a:r>
            <a:endParaRPr lang="en-US" sz="2400"/>
          </a:p>
        </p:txBody>
      </p:sp>
      <p:sp>
        <p:nvSpPr>
          <p:cNvPr id="21" name="TextBox 20"/>
          <p:cNvSpPr txBox="1"/>
          <p:nvPr/>
        </p:nvSpPr>
        <p:spPr>
          <a:xfrm>
            <a:off x="1750741" y="5084959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C</a:t>
            </a:r>
            <a:endParaRPr lang="en-US" sz="2400"/>
          </a:p>
        </p:txBody>
      </p:sp>
      <p:sp>
        <p:nvSpPr>
          <p:cNvPr id="22" name="TextBox 21"/>
          <p:cNvSpPr txBox="1"/>
          <p:nvPr/>
        </p:nvSpPr>
        <p:spPr>
          <a:xfrm>
            <a:off x="2754354" y="4917687"/>
            <a:ext cx="707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Java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732047" y="4460488"/>
            <a:ext cx="502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C#</a:t>
            </a:r>
            <a:endParaRPr lang="en-US" sz="2400"/>
          </a:p>
        </p:txBody>
      </p:sp>
      <p:sp>
        <p:nvSpPr>
          <p:cNvPr id="24" name="TextBox 23"/>
          <p:cNvSpPr txBox="1"/>
          <p:nvPr/>
        </p:nvSpPr>
        <p:spPr>
          <a:xfrm>
            <a:off x="1904790" y="1517081"/>
            <a:ext cx="9844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Prolog</a:t>
            </a:r>
            <a:endParaRPr lang="en-US" sz="2400"/>
          </a:p>
        </p:txBody>
      </p:sp>
      <p:sp>
        <p:nvSpPr>
          <p:cNvPr id="25" name="TextBox 24"/>
          <p:cNvSpPr txBox="1"/>
          <p:nvPr/>
        </p:nvSpPr>
        <p:spPr>
          <a:xfrm>
            <a:off x="6523463" y="2609385"/>
            <a:ext cx="818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Scala</a:t>
            </a:r>
            <a:endParaRPr lang="en-US" sz="2400"/>
          </a:p>
        </p:txBody>
      </p:sp>
      <p:sp>
        <p:nvSpPr>
          <p:cNvPr id="26" name="TextBox 25"/>
          <p:cNvSpPr txBox="1"/>
          <p:nvPr/>
        </p:nvSpPr>
        <p:spPr>
          <a:xfrm>
            <a:off x="6444089" y="4367566"/>
            <a:ext cx="1875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Common Lisp</a:t>
            </a:r>
            <a:endParaRPr lang="en-US" sz="2400"/>
          </a:p>
        </p:txBody>
      </p:sp>
      <p:sp>
        <p:nvSpPr>
          <p:cNvPr id="28" name="TextBox 27"/>
          <p:cNvSpPr txBox="1"/>
          <p:nvPr/>
        </p:nvSpPr>
        <p:spPr>
          <a:xfrm>
            <a:off x="4099931" y="4969722"/>
            <a:ext cx="14197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JavaScript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93182" y="5441800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SQL</a:t>
            </a:r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879458" y="3756995"/>
            <a:ext cx="1170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Scheme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62957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5980" y="809357"/>
            <a:ext cx="9380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smtClean="0"/>
              <a:t>🚀</a:t>
            </a:r>
            <a:endParaRPr lang="en-US" sz="5400"/>
          </a:p>
        </p:txBody>
      </p:sp>
      <p:sp>
        <p:nvSpPr>
          <p:cNvPr id="2" name="Rectangle 1"/>
          <p:cNvSpPr/>
          <p:nvPr/>
        </p:nvSpPr>
        <p:spPr>
          <a:xfrm>
            <a:off x="393078" y="421962"/>
            <a:ext cx="1718740" cy="17851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0"/>
              <a:t>🚫</a:t>
            </a:r>
          </a:p>
        </p:txBody>
      </p:sp>
      <p:sp>
        <p:nvSpPr>
          <p:cNvPr id="4" name="Rectangle 3"/>
          <p:cNvSpPr/>
          <p:nvPr/>
        </p:nvSpPr>
        <p:spPr>
          <a:xfrm>
            <a:off x="10421571" y="6388978"/>
            <a:ext cx="16201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err="1" smtClean="0"/>
              <a:t>xkcd.com</a:t>
            </a:r>
            <a:r>
              <a:rPr lang="en-US" smtClean="0"/>
              <a:t>/1312</a:t>
            </a:r>
            <a:endParaRPr lang="en-US"/>
          </a:p>
        </p:txBody>
      </p:sp>
      <p:pic>
        <p:nvPicPr>
          <p:cNvPr id="1026" name="Picture 2" descr="ttps://imgs.xkcd.com/comics/haskell_2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195" y="421962"/>
            <a:ext cx="4276725" cy="610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314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7093</TotalTime>
  <Words>431</Words>
  <Application>Microsoft Macintosh PowerPoint</Application>
  <PresentationFormat>Widescreen</PresentationFormat>
  <Paragraphs>157</Paragraphs>
  <Slides>17</Slides>
  <Notes>13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Al Nile</vt:lpstr>
      <vt:lpstr>Avenir Medium</vt:lpstr>
      <vt:lpstr>Calibri</vt:lpstr>
      <vt:lpstr>Calibri Light</vt:lpstr>
      <vt:lpstr>Consolas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Kjetil Valle</dc:creator>
  <cp:lastModifiedBy>Kjetil Valle</cp:lastModifiedBy>
  <cp:revision>54</cp:revision>
  <cp:lastPrinted>2017-04-24T21:39:11Z</cp:lastPrinted>
  <dcterms:created xsi:type="dcterms:W3CDTF">2017-04-12T16:22:10Z</dcterms:created>
  <dcterms:modified xsi:type="dcterms:W3CDTF">2017-04-24T21:39:16Z</dcterms:modified>
</cp:coreProperties>
</file>